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2852400"/>
  <p:notesSz cx="6858000" cy="9144000"/>
  <p:embeddedFontLst>
    <p:embeddedFont>
      <p:font typeface="Biro Script Plus" charset="1" panose="03050500020000090003"/>
      <p:regular r:id="rId15"/>
    </p:embeddedFont>
    <p:embeddedFont>
      <p:font typeface="Poppins" charset="1" panose="00000500000000000000"/>
      <p:regular r:id="rId16"/>
    </p:embeddedFont>
    <p:embeddedFont>
      <p:font typeface="Montserrat Bold" charset="1" panose="00000800000000000000"/>
      <p:regular r:id="rId17"/>
    </p:embeddedFont>
    <p:embeddedFont>
      <p:font typeface="Montserrat" charset="1" panose="000005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11" Target="../media/image17.png" Type="http://schemas.openxmlformats.org/officeDocument/2006/relationships/image"/><Relationship Id="rId12" Target="../media/image18.svg" Type="http://schemas.openxmlformats.org/officeDocument/2006/relationships/image"/><Relationship Id="rId13" Target="../media/image19.png" Type="http://schemas.openxmlformats.org/officeDocument/2006/relationships/image"/><Relationship Id="rId14" Target="../media/image20.svg" Type="http://schemas.openxmlformats.org/officeDocument/2006/relationships/image"/><Relationship Id="rId15" Target="../media/image21.png" Type="http://schemas.openxmlformats.org/officeDocument/2006/relationships/image"/><Relationship Id="rId16" Target="../media/image22.svg" Type="http://schemas.openxmlformats.org/officeDocument/2006/relationships/image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media/image2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2714625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t="0" r="-834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23493" y="3863374"/>
            <a:ext cx="3957015" cy="1508612"/>
          </a:xfrm>
          <a:custGeom>
            <a:avLst/>
            <a:gdLst/>
            <a:ahLst/>
            <a:cxnLst/>
            <a:rect r="r" b="b" t="t" l="l"/>
            <a:pathLst>
              <a:path h="1508612" w="3957015">
                <a:moveTo>
                  <a:pt x="0" y="0"/>
                </a:moveTo>
                <a:lnTo>
                  <a:pt x="3957015" y="0"/>
                </a:lnTo>
                <a:lnTo>
                  <a:pt x="3957015" y="1508612"/>
                </a:lnTo>
                <a:lnTo>
                  <a:pt x="0" y="150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02001" y="9470601"/>
            <a:ext cx="4047104" cy="414828"/>
          </a:xfrm>
          <a:custGeom>
            <a:avLst/>
            <a:gdLst/>
            <a:ahLst/>
            <a:cxnLst/>
            <a:rect r="r" b="b" t="t" l="l"/>
            <a:pathLst>
              <a:path h="414828" w="4047104">
                <a:moveTo>
                  <a:pt x="0" y="0"/>
                </a:moveTo>
                <a:lnTo>
                  <a:pt x="4047104" y="0"/>
                </a:lnTo>
                <a:lnTo>
                  <a:pt x="4047104" y="414828"/>
                </a:lnTo>
                <a:lnTo>
                  <a:pt x="0" y="4148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13903" y="2648014"/>
            <a:ext cx="7271578" cy="4044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44"/>
              </a:lnSpc>
            </a:pPr>
            <a:r>
              <a:rPr lang="en-US" sz="9854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Domina las tildes en un momentito con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2029704">
            <a:off x="10168799" y="2686406"/>
            <a:ext cx="8392131" cy="6881547"/>
          </a:xfrm>
          <a:custGeom>
            <a:avLst/>
            <a:gdLst/>
            <a:ahLst/>
            <a:cxnLst/>
            <a:rect r="r" b="b" t="t" l="l"/>
            <a:pathLst>
              <a:path h="6881547" w="8392131">
                <a:moveTo>
                  <a:pt x="0" y="0"/>
                </a:moveTo>
                <a:lnTo>
                  <a:pt x="8392131" y="0"/>
                </a:lnTo>
                <a:lnTo>
                  <a:pt x="8392131" y="6881548"/>
                </a:lnTo>
                <a:lnTo>
                  <a:pt x="0" y="68815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4637236" y="6914155"/>
            <a:ext cx="3224912" cy="1956371"/>
          </a:xfrm>
          <a:custGeom>
            <a:avLst/>
            <a:gdLst/>
            <a:ahLst/>
            <a:cxnLst/>
            <a:rect r="r" b="b" t="t" l="l"/>
            <a:pathLst>
              <a:path h="1956371" w="3224912">
                <a:moveTo>
                  <a:pt x="0" y="0"/>
                </a:moveTo>
                <a:lnTo>
                  <a:pt x="3224912" y="0"/>
                </a:lnTo>
                <a:lnTo>
                  <a:pt x="3224912" y="1956371"/>
                </a:lnTo>
                <a:lnTo>
                  <a:pt x="0" y="19563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7242596" y="10365486"/>
            <a:ext cx="3802809" cy="41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1919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@hazruido_online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2714625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t="0" r="-834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826681" y="7681485"/>
            <a:ext cx="1146371" cy="644834"/>
          </a:xfrm>
          <a:custGeom>
            <a:avLst/>
            <a:gdLst/>
            <a:ahLst/>
            <a:cxnLst/>
            <a:rect r="r" b="b" t="t" l="l"/>
            <a:pathLst>
              <a:path h="644834" w="1146371">
                <a:moveTo>
                  <a:pt x="0" y="0"/>
                </a:moveTo>
                <a:lnTo>
                  <a:pt x="1146371" y="0"/>
                </a:lnTo>
                <a:lnTo>
                  <a:pt x="1146371" y="644834"/>
                </a:lnTo>
                <a:lnTo>
                  <a:pt x="0" y="6448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246589" y="6143195"/>
            <a:ext cx="1146371" cy="644834"/>
          </a:xfrm>
          <a:custGeom>
            <a:avLst/>
            <a:gdLst/>
            <a:ahLst/>
            <a:cxnLst/>
            <a:rect r="r" b="b" t="t" l="l"/>
            <a:pathLst>
              <a:path h="644834" w="1146371">
                <a:moveTo>
                  <a:pt x="0" y="0"/>
                </a:moveTo>
                <a:lnTo>
                  <a:pt x="1146371" y="0"/>
                </a:lnTo>
                <a:lnTo>
                  <a:pt x="1146371" y="644833"/>
                </a:lnTo>
                <a:lnTo>
                  <a:pt x="0" y="6448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44356" y="9211411"/>
            <a:ext cx="529390" cy="727968"/>
          </a:xfrm>
          <a:custGeom>
            <a:avLst/>
            <a:gdLst/>
            <a:ahLst/>
            <a:cxnLst/>
            <a:rect r="r" b="b" t="t" l="l"/>
            <a:pathLst>
              <a:path h="727968" w="529390">
                <a:moveTo>
                  <a:pt x="0" y="0"/>
                </a:moveTo>
                <a:lnTo>
                  <a:pt x="529389" y="0"/>
                </a:lnTo>
                <a:lnTo>
                  <a:pt x="529389" y="727968"/>
                </a:lnTo>
                <a:lnTo>
                  <a:pt x="0" y="7279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41369" t="0" r="-341914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3448660">
            <a:off x="9850094" y="6586715"/>
            <a:ext cx="618872" cy="843437"/>
          </a:xfrm>
          <a:custGeom>
            <a:avLst/>
            <a:gdLst/>
            <a:ahLst/>
            <a:cxnLst/>
            <a:rect r="r" b="b" t="t" l="l"/>
            <a:pathLst>
              <a:path h="843437" w="618872">
                <a:moveTo>
                  <a:pt x="0" y="0"/>
                </a:moveTo>
                <a:lnTo>
                  <a:pt x="618871" y="0"/>
                </a:lnTo>
                <a:lnTo>
                  <a:pt x="618871" y="843436"/>
                </a:lnTo>
                <a:lnTo>
                  <a:pt x="0" y="843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415725" y="7453865"/>
            <a:ext cx="7968283" cy="97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02"/>
              </a:lnSpc>
            </a:pPr>
            <a:r>
              <a:rPr lang="en-US" sz="6918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ACADEMIA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45044" y="9125352"/>
            <a:ext cx="7968283" cy="97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02"/>
              </a:lnSpc>
            </a:pPr>
            <a:r>
              <a:rPr lang="en-US" sz="6918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ACADEMIA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3448660">
            <a:off x="9328147" y="7916212"/>
            <a:ext cx="618872" cy="843437"/>
          </a:xfrm>
          <a:custGeom>
            <a:avLst/>
            <a:gdLst/>
            <a:ahLst/>
            <a:cxnLst/>
            <a:rect r="r" b="b" t="t" l="l"/>
            <a:pathLst>
              <a:path h="843437" w="618872">
                <a:moveTo>
                  <a:pt x="0" y="0"/>
                </a:moveTo>
                <a:lnTo>
                  <a:pt x="618872" y="0"/>
                </a:lnTo>
                <a:lnTo>
                  <a:pt x="618872" y="843437"/>
                </a:lnTo>
                <a:lnTo>
                  <a:pt x="0" y="843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3448660">
            <a:off x="8367544" y="7916212"/>
            <a:ext cx="618872" cy="843437"/>
          </a:xfrm>
          <a:custGeom>
            <a:avLst/>
            <a:gdLst/>
            <a:ahLst/>
            <a:cxnLst/>
            <a:rect r="r" b="b" t="t" l="l"/>
            <a:pathLst>
              <a:path h="843437" w="618872">
                <a:moveTo>
                  <a:pt x="0" y="0"/>
                </a:moveTo>
                <a:lnTo>
                  <a:pt x="618872" y="0"/>
                </a:lnTo>
                <a:lnTo>
                  <a:pt x="618872" y="843437"/>
                </a:lnTo>
                <a:lnTo>
                  <a:pt x="0" y="843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448660">
            <a:off x="9561577" y="9720526"/>
            <a:ext cx="618872" cy="843437"/>
          </a:xfrm>
          <a:custGeom>
            <a:avLst/>
            <a:gdLst/>
            <a:ahLst/>
            <a:cxnLst/>
            <a:rect r="r" b="b" t="t" l="l"/>
            <a:pathLst>
              <a:path h="843437" w="618872">
                <a:moveTo>
                  <a:pt x="0" y="0"/>
                </a:moveTo>
                <a:lnTo>
                  <a:pt x="618872" y="0"/>
                </a:lnTo>
                <a:lnTo>
                  <a:pt x="618872" y="843436"/>
                </a:lnTo>
                <a:lnTo>
                  <a:pt x="0" y="843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3448660">
            <a:off x="8367544" y="9720526"/>
            <a:ext cx="618872" cy="843437"/>
          </a:xfrm>
          <a:custGeom>
            <a:avLst/>
            <a:gdLst/>
            <a:ahLst/>
            <a:cxnLst/>
            <a:rect r="r" b="b" t="t" l="l"/>
            <a:pathLst>
              <a:path h="843437" w="618872">
                <a:moveTo>
                  <a:pt x="0" y="0"/>
                </a:moveTo>
                <a:lnTo>
                  <a:pt x="618872" y="0"/>
                </a:lnTo>
                <a:lnTo>
                  <a:pt x="618872" y="843436"/>
                </a:lnTo>
                <a:lnTo>
                  <a:pt x="0" y="843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448660">
            <a:off x="7153869" y="9679919"/>
            <a:ext cx="618872" cy="843437"/>
          </a:xfrm>
          <a:custGeom>
            <a:avLst/>
            <a:gdLst/>
            <a:ahLst/>
            <a:cxnLst/>
            <a:rect r="r" b="b" t="t" l="l"/>
            <a:pathLst>
              <a:path h="843437" w="618872">
                <a:moveTo>
                  <a:pt x="0" y="0"/>
                </a:moveTo>
                <a:lnTo>
                  <a:pt x="618871" y="0"/>
                </a:lnTo>
                <a:lnTo>
                  <a:pt x="618871" y="843437"/>
                </a:lnTo>
                <a:lnTo>
                  <a:pt x="0" y="843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0450783" y="6784825"/>
            <a:ext cx="497699" cy="497699"/>
          </a:xfrm>
          <a:custGeom>
            <a:avLst/>
            <a:gdLst/>
            <a:ahLst/>
            <a:cxnLst/>
            <a:rect r="r" b="b" t="t" l="l"/>
            <a:pathLst>
              <a:path h="497699" w="497699">
                <a:moveTo>
                  <a:pt x="0" y="0"/>
                </a:moveTo>
                <a:lnTo>
                  <a:pt x="497699" y="0"/>
                </a:lnTo>
                <a:lnTo>
                  <a:pt x="497699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5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963145" y="8337930"/>
            <a:ext cx="487638" cy="487638"/>
          </a:xfrm>
          <a:custGeom>
            <a:avLst/>
            <a:gdLst/>
            <a:ahLst/>
            <a:cxnLst/>
            <a:rect r="r" b="b" t="t" l="l"/>
            <a:pathLst>
              <a:path h="487638" w="487638">
                <a:moveTo>
                  <a:pt x="0" y="0"/>
                </a:moveTo>
                <a:lnTo>
                  <a:pt x="487638" y="0"/>
                </a:lnTo>
                <a:lnTo>
                  <a:pt x="487638" y="487639"/>
                </a:lnTo>
                <a:lnTo>
                  <a:pt x="0" y="48763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102543" y="10259371"/>
            <a:ext cx="539266" cy="539266"/>
          </a:xfrm>
          <a:custGeom>
            <a:avLst/>
            <a:gdLst/>
            <a:ahLst/>
            <a:cxnLst/>
            <a:rect r="r" b="b" t="t" l="l"/>
            <a:pathLst>
              <a:path h="539266" w="539266">
                <a:moveTo>
                  <a:pt x="0" y="0"/>
                </a:moveTo>
                <a:lnTo>
                  <a:pt x="539266" y="0"/>
                </a:lnTo>
                <a:lnTo>
                  <a:pt x="539266" y="539266"/>
                </a:lnTo>
                <a:lnTo>
                  <a:pt x="0" y="53926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55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503748" y="8535152"/>
            <a:ext cx="506886" cy="506886"/>
          </a:xfrm>
          <a:custGeom>
            <a:avLst/>
            <a:gdLst/>
            <a:ahLst/>
            <a:cxnLst/>
            <a:rect r="r" b="b" t="t" l="l"/>
            <a:pathLst>
              <a:path h="506886" w="506886">
                <a:moveTo>
                  <a:pt x="0" y="0"/>
                </a:moveTo>
                <a:lnTo>
                  <a:pt x="506886" y="0"/>
                </a:lnTo>
                <a:lnTo>
                  <a:pt x="506886" y="506886"/>
                </a:lnTo>
                <a:lnTo>
                  <a:pt x="0" y="50688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47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637114" y="10482637"/>
            <a:ext cx="506886" cy="506886"/>
          </a:xfrm>
          <a:custGeom>
            <a:avLst/>
            <a:gdLst/>
            <a:ahLst/>
            <a:cxnLst/>
            <a:rect r="r" b="b" t="t" l="l"/>
            <a:pathLst>
              <a:path h="506886" w="506886">
                <a:moveTo>
                  <a:pt x="0" y="0"/>
                </a:moveTo>
                <a:lnTo>
                  <a:pt x="506886" y="0"/>
                </a:lnTo>
                <a:lnTo>
                  <a:pt x="506886" y="506886"/>
                </a:lnTo>
                <a:lnTo>
                  <a:pt x="0" y="5068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7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7387009" y="10406437"/>
            <a:ext cx="558474" cy="558474"/>
          </a:xfrm>
          <a:custGeom>
            <a:avLst/>
            <a:gdLst/>
            <a:ahLst/>
            <a:cxnLst/>
            <a:rect r="r" b="b" t="t" l="l"/>
            <a:pathLst>
              <a:path h="558474" w="558474">
                <a:moveTo>
                  <a:pt x="0" y="0"/>
                </a:moveTo>
                <a:lnTo>
                  <a:pt x="558474" y="0"/>
                </a:lnTo>
                <a:lnTo>
                  <a:pt x="558474" y="558474"/>
                </a:lnTo>
                <a:lnTo>
                  <a:pt x="0" y="55847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43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5196037" y="2553522"/>
            <a:ext cx="7968283" cy="97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02"/>
              </a:lnSpc>
            </a:pPr>
            <a:r>
              <a:rPr lang="en-US" sz="6918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¡Antes de nada!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545044" y="6124367"/>
            <a:ext cx="7968283" cy="976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02"/>
              </a:lnSpc>
            </a:pPr>
            <a:r>
              <a:rPr lang="en-US" sz="6918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ACADEMIA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028794" y="3825082"/>
            <a:ext cx="12230411" cy="19145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02"/>
              </a:lnSpc>
              <a:spcBef>
                <a:spcPct val="0"/>
              </a:spcBef>
            </a:pPr>
            <a:r>
              <a:rPr lang="en-US" b="true" sz="6918">
                <a:solidFill>
                  <a:srgbClr val="FF66C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Empezamos a contar las sílabas por el final 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895055" y="6199506"/>
            <a:ext cx="4459513" cy="49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2"/>
              </a:lnSpc>
            </a:pPr>
            <a:r>
              <a:rPr lang="en-US" sz="2251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ÚLTIMA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115636" y="7660099"/>
            <a:ext cx="4459513" cy="49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2"/>
              </a:lnSpc>
            </a:pPr>
            <a:r>
              <a:rPr lang="en-US" sz="2251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PENÚLTIMA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485121" y="9164428"/>
            <a:ext cx="4459513" cy="4901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52"/>
              </a:lnSpc>
            </a:pPr>
            <a:r>
              <a:rPr lang="en-US" sz="2251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ANTEPENÚLTIMA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2714625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t="0" r="-834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65650" y="6941944"/>
            <a:ext cx="1082374" cy="608835"/>
          </a:xfrm>
          <a:custGeom>
            <a:avLst/>
            <a:gdLst/>
            <a:ahLst/>
            <a:cxnLst/>
            <a:rect r="r" b="b" t="t" l="l"/>
            <a:pathLst>
              <a:path h="608835" w="1082374">
                <a:moveTo>
                  <a:pt x="0" y="0"/>
                </a:moveTo>
                <a:lnTo>
                  <a:pt x="1082374" y="0"/>
                </a:lnTo>
                <a:lnTo>
                  <a:pt x="1082374" y="608835"/>
                </a:lnTo>
                <a:lnTo>
                  <a:pt x="0" y="608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831804" y="6054856"/>
            <a:ext cx="1082374" cy="608835"/>
          </a:xfrm>
          <a:custGeom>
            <a:avLst/>
            <a:gdLst/>
            <a:ahLst/>
            <a:cxnLst/>
            <a:rect r="r" b="b" t="t" l="l"/>
            <a:pathLst>
              <a:path h="608835" w="1082374">
                <a:moveTo>
                  <a:pt x="0" y="0"/>
                </a:moveTo>
                <a:lnTo>
                  <a:pt x="1082374" y="0"/>
                </a:lnTo>
                <a:lnTo>
                  <a:pt x="1082374" y="608835"/>
                </a:lnTo>
                <a:lnTo>
                  <a:pt x="0" y="608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26107" y="8257233"/>
            <a:ext cx="1082374" cy="608835"/>
          </a:xfrm>
          <a:custGeom>
            <a:avLst/>
            <a:gdLst/>
            <a:ahLst/>
            <a:cxnLst/>
            <a:rect r="r" b="b" t="t" l="l"/>
            <a:pathLst>
              <a:path h="608835" w="1082374">
                <a:moveTo>
                  <a:pt x="0" y="0"/>
                </a:moveTo>
                <a:lnTo>
                  <a:pt x="1082374" y="0"/>
                </a:lnTo>
                <a:lnTo>
                  <a:pt x="1082374" y="608835"/>
                </a:lnTo>
                <a:lnTo>
                  <a:pt x="0" y="608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26107" y="9177966"/>
            <a:ext cx="1082374" cy="608835"/>
          </a:xfrm>
          <a:custGeom>
            <a:avLst/>
            <a:gdLst/>
            <a:ahLst/>
            <a:cxnLst/>
            <a:rect r="r" b="b" t="t" l="l"/>
            <a:pathLst>
              <a:path h="608835" w="1082374">
                <a:moveTo>
                  <a:pt x="0" y="0"/>
                </a:moveTo>
                <a:lnTo>
                  <a:pt x="1082374" y="0"/>
                </a:lnTo>
                <a:lnTo>
                  <a:pt x="1082374" y="608835"/>
                </a:lnTo>
                <a:lnTo>
                  <a:pt x="0" y="6088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074175" y="5858525"/>
            <a:ext cx="555164" cy="552851"/>
          </a:xfrm>
          <a:custGeom>
            <a:avLst/>
            <a:gdLst/>
            <a:ahLst/>
            <a:cxnLst/>
            <a:rect r="r" b="b" t="t" l="l"/>
            <a:pathLst>
              <a:path h="552851" w="555164">
                <a:moveTo>
                  <a:pt x="0" y="0"/>
                </a:moveTo>
                <a:lnTo>
                  <a:pt x="555164" y="0"/>
                </a:lnTo>
                <a:lnTo>
                  <a:pt x="555164" y="552850"/>
                </a:lnTo>
                <a:lnTo>
                  <a:pt x="0" y="552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187004" y="5837122"/>
            <a:ext cx="7523447" cy="1803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9"/>
              </a:lnSpc>
            </a:pPr>
            <a:r>
              <a:rPr lang="en-US" sz="6531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Café</a:t>
            </a:r>
          </a:p>
          <a:p>
            <a:pPr algn="ctr">
              <a:lnSpc>
                <a:spcPts val="6989"/>
              </a:lnSpc>
            </a:pPr>
            <a:r>
              <a:rPr lang="en-US" sz="6531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Acción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0074175" y="6748857"/>
            <a:ext cx="555164" cy="552851"/>
          </a:xfrm>
          <a:custGeom>
            <a:avLst/>
            <a:gdLst/>
            <a:ahLst/>
            <a:cxnLst/>
            <a:rect r="r" b="b" t="t" l="l"/>
            <a:pathLst>
              <a:path h="552851" w="555164">
                <a:moveTo>
                  <a:pt x="0" y="0"/>
                </a:moveTo>
                <a:lnTo>
                  <a:pt x="555164" y="0"/>
                </a:lnTo>
                <a:lnTo>
                  <a:pt x="555164" y="552851"/>
                </a:lnTo>
                <a:lnTo>
                  <a:pt x="0" y="5528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817023" y="8257233"/>
            <a:ext cx="514305" cy="550059"/>
          </a:xfrm>
          <a:custGeom>
            <a:avLst/>
            <a:gdLst/>
            <a:ahLst/>
            <a:cxnLst/>
            <a:rect r="r" b="b" t="t" l="l"/>
            <a:pathLst>
              <a:path h="550059" w="514305">
                <a:moveTo>
                  <a:pt x="0" y="0"/>
                </a:moveTo>
                <a:lnTo>
                  <a:pt x="514305" y="0"/>
                </a:lnTo>
                <a:lnTo>
                  <a:pt x="514305" y="550059"/>
                </a:lnTo>
                <a:lnTo>
                  <a:pt x="0" y="5500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844353" y="1769370"/>
            <a:ext cx="7523447" cy="917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9"/>
              </a:lnSpc>
            </a:pPr>
            <a:r>
              <a:rPr lang="en-US" sz="6531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 Agudas vs. Llanas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52104" y="4091750"/>
            <a:ext cx="12748006" cy="12500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8114" indent="-414057" lvl="1">
              <a:lnSpc>
                <a:spcPts val="5024"/>
              </a:lnSpc>
              <a:buFont typeface="Arial"/>
              <a:buChar char="•"/>
            </a:pPr>
            <a:r>
              <a:rPr lang="en-US" b="true" sz="3835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sílaba tónica es la ÚLTIMA</a:t>
            </a:r>
          </a:p>
          <a:p>
            <a:pPr algn="l" marL="828114" indent="-414057" lvl="1">
              <a:lnSpc>
                <a:spcPts val="5024"/>
              </a:lnSpc>
              <a:buFont typeface="Arial"/>
              <a:buChar char="•"/>
            </a:pPr>
            <a:r>
              <a:rPr lang="en-US" b="true" sz="3835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Llevan tilde si terminan en N, S o VOCAL.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87004" y="8050114"/>
            <a:ext cx="7523447" cy="1803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9"/>
              </a:lnSpc>
            </a:pPr>
            <a:r>
              <a:rPr lang="en-US" sz="6531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Azul</a:t>
            </a:r>
          </a:p>
          <a:p>
            <a:pPr algn="ctr">
              <a:lnSpc>
                <a:spcPts val="6989"/>
              </a:lnSpc>
            </a:pPr>
            <a:r>
              <a:rPr lang="en-US" sz="6531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Amor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67730" y="2940085"/>
            <a:ext cx="3761996" cy="908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89"/>
              </a:lnSpc>
              <a:spcBef>
                <a:spcPct val="0"/>
              </a:spcBef>
            </a:pPr>
            <a:r>
              <a:rPr lang="en-US" b="true" sz="6531">
                <a:solidFill>
                  <a:srgbClr val="FF66C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AGUDAS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9837452" y="9144774"/>
            <a:ext cx="514305" cy="550059"/>
          </a:xfrm>
          <a:custGeom>
            <a:avLst/>
            <a:gdLst/>
            <a:ahLst/>
            <a:cxnLst/>
            <a:rect r="r" b="b" t="t" l="l"/>
            <a:pathLst>
              <a:path h="550059" w="514305">
                <a:moveTo>
                  <a:pt x="0" y="0"/>
                </a:moveTo>
                <a:lnTo>
                  <a:pt x="514305" y="0"/>
                </a:lnTo>
                <a:lnTo>
                  <a:pt x="514305" y="550059"/>
                </a:lnTo>
                <a:lnTo>
                  <a:pt x="0" y="5500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6843450" y="10807166"/>
            <a:ext cx="4210556" cy="461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6"/>
              </a:lnSpc>
            </a:pPr>
            <a:r>
              <a:rPr lang="en-US" sz="2125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@hazruido_online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2714625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t="0" r="-834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36774" y="6971639"/>
            <a:ext cx="1167435" cy="656682"/>
          </a:xfrm>
          <a:custGeom>
            <a:avLst/>
            <a:gdLst/>
            <a:ahLst/>
            <a:cxnLst/>
            <a:rect r="r" b="b" t="t" l="l"/>
            <a:pathLst>
              <a:path h="656682" w="1167435">
                <a:moveTo>
                  <a:pt x="0" y="0"/>
                </a:moveTo>
                <a:lnTo>
                  <a:pt x="1167436" y="0"/>
                </a:lnTo>
                <a:lnTo>
                  <a:pt x="1167436" y="656683"/>
                </a:lnTo>
                <a:lnTo>
                  <a:pt x="0" y="6566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236774" y="6069255"/>
            <a:ext cx="1167435" cy="656682"/>
          </a:xfrm>
          <a:custGeom>
            <a:avLst/>
            <a:gdLst/>
            <a:ahLst/>
            <a:cxnLst/>
            <a:rect r="r" b="b" t="t" l="l"/>
            <a:pathLst>
              <a:path h="656682" w="1167435">
                <a:moveTo>
                  <a:pt x="0" y="0"/>
                </a:moveTo>
                <a:lnTo>
                  <a:pt x="1167436" y="0"/>
                </a:lnTo>
                <a:lnTo>
                  <a:pt x="1167436" y="656682"/>
                </a:lnTo>
                <a:lnTo>
                  <a:pt x="0" y="656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06398" y="8193266"/>
            <a:ext cx="1167435" cy="656682"/>
          </a:xfrm>
          <a:custGeom>
            <a:avLst/>
            <a:gdLst/>
            <a:ahLst/>
            <a:cxnLst/>
            <a:rect r="r" b="b" t="t" l="l"/>
            <a:pathLst>
              <a:path h="656682" w="1167435">
                <a:moveTo>
                  <a:pt x="0" y="0"/>
                </a:moveTo>
                <a:lnTo>
                  <a:pt x="1167436" y="0"/>
                </a:lnTo>
                <a:lnTo>
                  <a:pt x="1167436" y="656682"/>
                </a:lnTo>
                <a:lnTo>
                  <a:pt x="0" y="656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306398" y="9182254"/>
            <a:ext cx="1167435" cy="656682"/>
          </a:xfrm>
          <a:custGeom>
            <a:avLst/>
            <a:gdLst/>
            <a:ahLst/>
            <a:cxnLst/>
            <a:rect r="r" b="b" t="t" l="l"/>
            <a:pathLst>
              <a:path h="656682" w="1167435">
                <a:moveTo>
                  <a:pt x="0" y="0"/>
                </a:moveTo>
                <a:lnTo>
                  <a:pt x="1167436" y="0"/>
                </a:lnTo>
                <a:lnTo>
                  <a:pt x="1167436" y="656682"/>
                </a:lnTo>
                <a:lnTo>
                  <a:pt x="0" y="6566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744216" y="5883038"/>
            <a:ext cx="598793" cy="596298"/>
          </a:xfrm>
          <a:custGeom>
            <a:avLst/>
            <a:gdLst/>
            <a:ahLst/>
            <a:cxnLst/>
            <a:rect r="r" b="b" t="t" l="l"/>
            <a:pathLst>
              <a:path h="596298" w="598793">
                <a:moveTo>
                  <a:pt x="0" y="0"/>
                </a:moveTo>
                <a:lnTo>
                  <a:pt x="598793" y="0"/>
                </a:lnTo>
                <a:lnTo>
                  <a:pt x="598793" y="596298"/>
                </a:lnTo>
                <a:lnTo>
                  <a:pt x="0" y="5962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346860" y="5905873"/>
            <a:ext cx="8114699" cy="1951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8"/>
              </a:lnSpc>
            </a:pPr>
            <a:r>
              <a:rPr lang="en-US" sz="7045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Árbol</a:t>
            </a:r>
          </a:p>
          <a:p>
            <a:pPr algn="ctr">
              <a:lnSpc>
                <a:spcPts val="7538"/>
              </a:lnSpc>
            </a:pPr>
            <a:r>
              <a:rPr lang="en-US" sz="7045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Lápiz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744216" y="6843339"/>
            <a:ext cx="598793" cy="596298"/>
          </a:xfrm>
          <a:custGeom>
            <a:avLst/>
            <a:gdLst/>
            <a:ahLst/>
            <a:cxnLst/>
            <a:rect r="r" b="b" t="t" l="l"/>
            <a:pathLst>
              <a:path h="596298" w="598793">
                <a:moveTo>
                  <a:pt x="0" y="0"/>
                </a:moveTo>
                <a:lnTo>
                  <a:pt x="598793" y="0"/>
                </a:lnTo>
                <a:lnTo>
                  <a:pt x="598793" y="596298"/>
                </a:lnTo>
                <a:lnTo>
                  <a:pt x="0" y="5962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82482" y="8256661"/>
            <a:ext cx="554723" cy="593287"/>
          </a:xfrm>
          <a:custGeom>
            <a:avLst/>
            <a:gdLst/>
            <a:ahLst/>
            <a:cxnLst/>
            <a:rect r="r" b="b" t="t" l="l"/>
            <a:pathLst>
              <a:path h="593287" w="554723">
                <a:moveTo>
                  <a:pt x="0" y="0"/>
                </a:moveTo>
                <a:lnTo>
                  <a:pt x="554724" y="0"/>
                </a:lnTo>
                <a:lnTo>
                  <a:pt x="554724" y="593287"/>
                </a:lnTo>
                <a:lnTo>
                  <a:pt x="0" y="5932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4832766" y="1742508"/>
            <a:ext cx="8114699" cy="995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8"/>
              </a:lnSpc>
            </a:pPr>
            <a:r>
              <a:rPr lang="en-US" sz="7045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 Agudas vs. Llanas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45829" y="4086181"/>
            <a:ext cx="12549326" cy="1181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87780" indent="-393890" lvl="1">
              <a:lnSpc>
                <a:spcPts val="4779"/>
              </a:lnSpc>
              <a:buFont typeface="Arial"/>
              <a:buChar char="•"/>
            </a:pPr>
            <a:r>
              <a:rPr lang="en-US" b="true" sz="3648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</a:t>
            </a:r>
            <a:r>
              <a:rPr lang="en-US" b="true" sz="3648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sílaba tónica es la PENÚLTIMA.</a:t>
            </a:r>
          </a:p>
          <a:p>
            <a:pPr algn="l" marL="787780" indent="-393890" lvl="1">
              <a:lnSpc>
                <a:spcPts val="4779"/>
              </a:lnSpc>
              <a:buFont typeface="Arial"/>
              <a:buChar char="•"/>
            </a:pPr>
            <a:r>
              <a:rPr lang="en-US" b="true" sz="3648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Llevan tilde si NO terminan en n, s o vocal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832766" y="7912482"/>
            <a:ext cx="8114699" cy="1951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8"/>
              </a:lnSpc>
            </a:pPr>
            <a:r>
              <a:rPr lang="en-US" sz="7045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Amigo</a:t>
            </a:r>
          </a:p>
          <a:p>
            <a:pPr algn="ctr">
              <a:lnSpc>
                <a:spcPts val="7538"/>
              </a:lnSpc>
            </a:pPr>
            <a:r>
              <a:rPr lang="en-US" sz="7045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Verano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268600" y="2823857"/>
            <a:ext cx="3750800" cy="9860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8"/>
              </a:lnSpc>
              <a:spcBef>
                <a:spcPct val="0"/>
              </a:spcBef>
            </a:pPr>
            <a:r>
              <a:rPr lang="en-US" b="true" sz="7045">
                <a:solidFill>
                  <a:srgbClr val="FF66C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LLANAS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0304517" y="9213952"/>
            <a:ext cx="554723" cy="593287"/>
          </a:xfrm>
          <a:custGeom>
            <a:avLst/>
            <a:gdLst/>
            <a:ahLst/>
            <a:cxnLst/>
            <a:rect r="r" b="b" t="t" l="l"/>
            <a:pathLst>
              <a:path h="593287" w="554723">
                <a:moveTo>
                  <a:pt x="0" y="0"/>
                </a:moveTo>
                <a:lnTo>
                  <a:pt x="554724" y="0"/>
                </a:lnTo>
                <a:lnTo>
                  <a:pt x="554724" y="593287"/>
                </a:lnTo>
                <a:lnTo>
                  <a:pt x="0" y="5932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7075222" y="10473075"/>
            <a:ext cx="4541455" cy="486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7"/>
              </a:lnSpc>
            </a:pPr>
            <a:r>
              <a:rPr lang="en-US" sz="2292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@hazruido_online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2714625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t="0" r="-834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383804" y="7403285"/>
            <a:ext cx="977557" cy="549876"/>
          </a:xfrm>
          <a:custGeom>
            <a:avLst/>
            <a:gdLst/>
            <a:ahLst/>
            <a:cxnLst/>
            <a:rect r="r" b="b" t="t" l="l"/>
            <a:pathLst>
              <a:path h="549876" w="977557">
                <a:moveTo>
                  <a:pt x="0" y="0"/>
                </a:moveTo>
                <a:lnTo>
                  <a:pt x="977557" y="0"/>
                </a:lnTo>
                <a:lnTo>
                  <a:pt x="977557" y="549876"/>
                </a:lnTo>
                <a:lnTo>
                  <a:pt x="0" y="549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95025" y="6755102"/>
            <a:ext cx="977557" cy="549876"/>
          </a:xfrm>
          <a:custGeom>
            <a:avLst/>
            <a:gdLst/>
            <a:ahLst/>
            <a:cxnLst/>
            <a:rect r="r" b="b" t="t" l="l"/>
            <a:pathLst>
              <a:path h="549876" w="977557">
                <a:moveTo>
                  <a:pt x="0" y="0"/>
                </a:moveTo>
                <a:lnTo>
                  <a:pt x="977557" y="0"/>
                </a:lnTo>
                <a:lnTo>
                  <a:pt x="977557" y="549876"/>
                </a:lnTo>
                <a:lnTo>
                  <a:pt x="0" y="549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239229" y="6599173"/>
            <a:ext cx="501402" cy="499313"/>
          </a:xfrm>
          <a:custGeom>
            <a:avLst/>
            <a:gdLst/>
            <a:ahLst/>
            <a:cxnLst/>
            <a:rect r="r" b="b" t="t" l="l"/>
            <a:pathLst>
              <a:path h="499313" w="501402">
                <a:moveTo>
                  <a:pt x="0" y="0"/>
                </a:moveTo>
                <a:lnTo>
                  <a:pt x="501402" y="0"/>
                </a:lnTo>
                <a:lnTo>
                  <a:pt x="501402" y="499312"/>
                </a:lnTo>
                <a:lnTo>
                  <a:pt x="0" y="499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383804" y="8336163"/>
            <a:ext cx="977557" cy="549876"/>
          </a:xfrm>
          <a:custGeom>
            <a:avLst/>
            <a:gdLst/>
            <a:ahLst/>
            <a:cxnLst/>
            <a:rect r="r" b="b" t="t" l="l"/>
            <a:pathLst>
              <a:path h="549876" w="977557">
                <a:moveTo>
                  <a:pt x="0" y="0"/>
                </a:moveTo>
                <a:lnTo>
                  <a:pt x="977557" y="0"/>
                </a:lnTo>
                <a:lnTo>
                  <a:pt x="977557" y="549876"/>
                </a:lnTo>
                <a:lnTo>
                  <a:pt x="0" y="549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475142" y="6496050"/>
            <a:ext cx="6794881" cy="2431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2"/>
              </a:lnSpc>
            </a:pPr>
            <a:r>
              <a:rPr lang="en-US" sz="589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Música</a:t>
            </a:r>
          </a:p>
          <a:p>
            <a:pPr algn="ctr">
              <a:lnSpc>
                <a:spcPts val="6312"/>
              </a:lnSpc>
            </a:pPr>
            <a:r>
              <a:rPr lang="en-US" sz="589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Fantástico</a:t>
            </a:r>
          </a:p>
          <a:p>
            <a:pPr algn="ctr">
              <a:lnSpc>
                <a:spcPts val="6312"/>
              </a:lnSpc>
            </a:pPr>
            <a:r>
              <a:rPr lang="en-US" sz="589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Esdrújula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239229" y="7403285"/>
            <a:ext cx="501402" cy="499313"/>
          </a:xfrm>
          <a:custGeom>
            <a:avLst/>
            <a:gdLst/>
            <a:ahLst/>
            <a:cxnLst/>
            <a:rect r="r" b="b" t="t" l="l"/>
            <a:pathLst>
              <a:path h="499313" w="501402">
                <a:moveTo>
                  <a:pt x="0" y="0"/>
                </a:moveTo>
                <a:lnTo>
                  <a:pt x="501402" y="0"/>
                </a:lnTo>
                <a:lnTo>
                  <a:pt x="501402" y="499313"/>
                </a:lnTo>
                <a:lnTo>
                  <a:pt x="0" y="499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46559" y="1979515"/>
            <a:ext cx="6794881" cy="823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6"/>
              </a:lnSpc>
            </a:pPr>
            <a:r>
              <a:rPr lang="en-US" sz="581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¡Las que siempre ganan!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62949" y="3950513"/>
            <a:ext cx="17425051" cy="1944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0225" indent="-400112" lvl="1">
              <a:lnSpc>
                <a:spcPts val="5189"/>
              </a:lnSpc>
              <a:buFont typeface="Arial"/>
              <a:buChar char="•"/>
            </a:pPr>
            <a:r>
              <a:rPr lang="en-US" b="true" sz="3706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</a:t>
            </a:r>
            <a:r>
              <a:rPr lang="en-US" b="true" sz="3706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 sílaba tónica es </a:t>
            </a:r>
          </a:p>
          <a:p>
            <a:pPr algn="l">
              <a:lnSpc>
                <a:spcPts val="5189"/>
              </a:lnSpc>
            </a:pPr>
            <a:r>
              <a:rPr lang="en-US" b="true" sz="3706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</a:t>
            </a:r>
            <a:r>
              <a:rPr lang="en-US" b="true" sz="3706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 ANTEPENÚLTIMA</a:t>
            </a:r>
          </a:p>
          <a:p>
            <a:pPr algn="l" marL="800225" indent="-400112" lvl="1">
              <a:lnSpc>
                <a:spcPts val="5189"/>
              </a:lnSpc>
              <a:buFont typeface="Arial"/>
              <a:buChar char="•"/>
            </a:pPr>
            <a:r>
              <a:rPr lang="en-US" b="true" sz="3706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SIEEEEEMPRE llevan tilde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521410" y="3026346"/>
            <a:ext cx="5245179" cy="830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2"/>
              </a:lnSpc>
              <a:spcBef>
                <a:spcPct val="0"/>
              </a:spcBef>
            </a:pPr>
            <a:r>
              <a:rPr lang="en-US" b="true" sz="5899">
                <a:solidFill>
                  <a:srgbClr val="FF66C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ESDRÚJULAS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0239229" y="8207398"/>
            <a:ext cx="501402" cy="499313"/>
          </a:xfrm>
          <a:custGeom>
            <a:avLst/>
            <a:gdLst/>
            <a:ahLst/>
            <a:cxnLst/>
            <a:rect r="r" b="b" t="t" l="l"/>
            <a:pathLst>
              <a:path h="499313" w="501402">
                <a:moveTo>
                  <a:pt x="0" y="0"/>
                </a:moveTo>
                <a:lnTo>
                  <a:pt x="501402" y="0"/>
                </a:lnTo>
                <a:lnTo>
                  <a:pt x="501402" y="499313"/>
                </a:lnTo>
                <a:lnTo>
                  <a:pt x="0" y="499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242596" y="10365486"/>
            <a:ext cx="3802809" cy="41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1919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@hazruido_online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2714625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t="0" r="-834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709267" y="5233657"/>
            <a:ext cx="2869465" cy="577480"/>
          </a:xfrm>
          <a:custGeom>
            <a:avLst/>
            <a:gdLst/>
            <a:ahLst/>
            <a:cxnLst/>
            <a:rect r="r" b="b" t="t" l="l"/>
            <a:pathLst>
              <a:path h="577480" w="2869465">
                <a:moveTo>
                  <a:pt x="0" y="0"/>
                </a:moveTo>
                <a:lnTo>
                  <a:pt x="2869466" y="0"/>
                </a:lnTo>
                <a:lnTo>
                  <a:pt x="2869466" y="577479"/>
                </a:lnTo>
                <a:lnTo>
                  <a:pt x="0" y="5774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9440" t="-292333" r="-305225" b="-292333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709267" y="6849387"/>
            <a:ext cx="2869465" cy="577480"/>
          </a:xfrm>
          <a:custGeom>
            <a:avLst/>
            <a:gdLst/>
            <a:ahLst/>
            <a:cxnLst/>
            <a:rect r="r" b="b" t="t" l="l"/>
            <a:pathLst>
              <a:path h="577480" w="2869465">
                <a:moveTo>
                  <a:pt x="0" y="0"/>
                </a:moveTo>
                <a:lnTo>
                  <a:pt x="2869466" y="0"/>
                </a:lnTo>
                <a:lnTo>
                  <a:pt x="2869466" y="577480"/>
                </a:lnTo>
                <a:lnTo>
                  <a:pt x="0" y="577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9440" t="-292333" r="-305225" b="-292333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709267" y="9133747"/>
            <a:ext cx="2869465" cy="577480"/>
          </a:xfrm>
          <a:custGeom>
            <a:avLst/>
            <a:gdLst/>
            <a:ahLst/>
            <a:cxnLst/>
            <a:rect r="r" b="b" t="t" l="l"/>
            <a:pathLst>
              <a:path h="577480" w="2869465">
                <a:moveTo>
                  <a:pt x="0" y="0"/>
                </a:moveTo>
                <a:lnTo>
                  <a:pt x="2869466" y="0"/>
                </a:lnTo>
                <a:lnTo>
                  <a:pt x="2869466" y="577480"/>
                </a:lnTo>
                <a:lnTo>
                  <a:pt x="0" y="5774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9440" t="-292333" r="-305225" b="-292333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46559" y="5190055"/>
            <a:ext cx="6794881" cy="5350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2"/>
              </a:lnSpc>
            </a:pPr>
            <a:r>
              <a:rPr lang="en-US" sz="589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Tú vs. Tu</a:t>
            </a:r>
          </a:p>
          <a:p>
            <a:pPr algn="ctr">
              <a:lnSpc>
                <a:spcPts val="3423"/>
              </a:lnSpc>
            </a:pPr>
            <a:r>
              <a:rPr lang="en-US" sz="3199">
                <a:solidFill>
                  <a:srgbClr val="594100"/>
                </a:solidFill>
                <a:latin typeface="Montserrat"/>
                <a:ea typeface="Montserrat"/>
                <a:cs typeface="Montserrat"/>
                <a:sym typeface="Montserrat"/>
              </a:rPr>
              <a:t>¿Tú te vas a marchar a tu casa?</a:t>
            </a:r>
          </a:p>
          <a:p>
            <a:pPr algn="ctr">
              <a:lnSpc>
                <a:spcPts val="9910"/>
              </a:lnSpc>
            </a:pPr>
            <a:r>
              <a:rPr lang="en-US" sz="589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Él vs el</a:t>
            </a:r>
          </a:p>
          <a:p>
            <a:pPr algn="ctr">
              <a:lnSpc>
                <a:spcPts val="4991"/>
              </a:lnSpc>
            </a:pPr>
            <a:r>
              <a:rPr lang="en-US" sz="3199">
                <a:solidFill>
                  <a:srgbClr val="594100"/>
                </a:solidFill>
                <a:latin typeface="Montserrat"/>
                <a:ea typeface="Montserrat"/>
                <a:cs typeface="Montserrat"/>
                <a:sym typeface="Montserrat"/>
              </a:rPr>
              <a:t>Él sabe que el perro está bien en su nueva casa</a:t>
            </a:r>
          </a:p>
          <a:p>
            <a:pPr algn="ctr">
              <a:lnSpc>
                <a:spcPts val="9110"/>
              </a:lnSpc>
            </a:pPr>
            <a:r>
              <a:rPr lang="en-US" sz="583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Sí vs Si</a:t>
            </a:r>
          </a:p>
          <a:p>
            <a:pPr algn="ctr">
              <a:lnSpc>
                <a:spcPts val="3423"/>
              </a:lnSpc>
            </a:pPr>
            <a:r>
              <a:rPr lang="en-US" sz="3199">
                <a:solidFill>
                  <a:srgbClr val="594100"/>
                </a:solidFill>
                <a:latin typeface="Montserrat"/>
                <a:ea typeface="Montserrat"/>
                <a:cs typeface="Montserrat"/>
                <a:sym typeface="Montserrat"/>
              </a:rPr>
              <a:t>Si quieres venir, dime que sí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746559" y="1721237"/>
            <a:ext cx="6794881" cy="823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6"/>
              </a:lnSpc>
            </a:pPr>
            <a:r>
              <a:rPr lang="en-US" sz="581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¿Tú o tu?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19793" y="3584998"/>
            <a:ext cx="7016047" cy="1325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31"/>
              </a:lnSpc>
            </a:pPr>
            <a:r>
              <a:rPr lang="en-US" sz="2695" b="true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Sirve para difer</a:t>
            </a:r>
            <a:r>
              <a:rPr lang="en-US" b="true" sz="2695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enciar palabras que se escriben igual pero significan cosas distintas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262152" y="2695518"/>
            <a:ext cx="5763697" cy="830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2"/>
              </a:lnSpc>
              <a:spcBef>
                <a:spcPct val="0"/>
              </a:spcBef>
            </a:pPr>
            <a:r>
              <a:rPr lang="en-US" b="true" sz="5899">
                <a:solidFill>
                  <a:srgbClr val="FF66C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Tilde diacrítica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242596" y="10736330"/>
            <a:ext cx="3802809" cy="41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1919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@hazruido_online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2714625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t="0" r="-834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493784" y="5128942"/>
            <a:ext cx="1300433" cy="1300433"/>
          </a:xfrm>
          <a:custGeom>
            <a:avLst/>
            <a:gdLst/>
            <a:ahLst/>
            <a:cxnLst/>
            <a:rect r="r" b="b" t="t" l="l"/>
            <a:pathLst>
              <a:path h="1300433" w="1300433">
                <a:moveTo>
                  <a:pt x="0" y="0"/>
                </a:moveTo>
                <a:lnTo>
                  <a:pt x="1300432" y="0"/>
                </a:lnTo>
                <a:lnTo>
                  <a:pt x="1300432" y="1300433"/>
                </a:lnTo>
                <a:lnTo>
                  <a:pt x="0" y="13004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79440" t="-18894" r="-305225" b="-18894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469374" y="4444182"/>
            <a:ext cx="7349252" cy="4171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2"/>
              </a:lnSpc>
            </a:pPr>
            <a:r>
              <a:rPr lang="en-US" sz="5899" b="true">
                <a:solidFill>
                  <a:srgbClr val="FF66C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</a:t>
            </a:r>
          </a:p>
          <a:p>
            <a:pPr algn="ctr">
              <a:lnSpc>
                <a:spcPts val="7681"/>
              </a:lnSpc>
            </a:pPr>
            <a:r>
              <a:rPr lang="en-US" sz="7179" b="true">
                <a:solidFill>
                  <a:srgbClr val="FF66C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</a:t>
            </a:r>
          </a:p>
          <a:p>
            <a:pPr algn="ctr">
              <a:lnSpc>
                <a:spcPts val="8794"/>
              </a:lnSpc>
            </a:pPr>
            <a:r>
              <a:rPr lang="en-US" sz="8218" b="true">
                <a:solidFill>
                  <a:srgbClr val="FF66C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lleva</a:t>
            </a:r>
          </a:p>
          <a:p>
            <a:pPr algn="ctr">
              <a:lnSpc>
                <a:spcPts val="9672"/>
              </a:lnSpc>
              <a:spcBef>
                <a:spcPct val="0"/>
              </a:spcBef>
            </a:pPr>
            <a:r>
              <a:rPr lang="en-US" b="true" sz="9039">
                <a:solidFill>
                  <a:srgbClr val="FF66C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TILDEEEEEE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959348" y="7492637"/>
            <a:ext cx="6583680" cy="4386377"/>
          </a:xfrm>
          <a:custGeom>
            <a:avLst/>
            <a:gdLst/>
            <a:ahLst/>
            <a:cxnLst/>
            <a:rect r="r" b="b" t="t" l="l"/>
            <a:pathLst>
              <a:path h="4386377" w="6583680">
                <a:moveTo>
                  <a:pt x="0" y="0"/>
                </a:moveTo>
                <a:lnTo>
                  <a:pt x="6583680" y="0"/>
                </a:lnTo>
                <a:lnTo>
                  <a:pt x="6583680" y="4386377"/>
                </a:lnTo>
                <a:lnTo>
                  <a:pt x="0" y="43863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5746559" y="2294589"/>
            <a:ext cx="6794881" cy="16086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6"/>
              </a:lnSpc>
            </a:pPr>
            <a:r>
              <a:rPr lang="en-US" sz="581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Y esto para el alumnado español: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281618" y="10626090"/>
            <a:ext cx="3802809" cy="41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1919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@hazruido_online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2714625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t="0" r="-83416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746559" y="2294589"/>
            <a:ext cx="6794881" cy="8237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6"/>
              </a:lnSpc>
            </a:pPr>
            <a:r>
              <a:rPr lang="en-US" sz="581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Cuando la regla falla...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156435" y="10626090"/>
            <a:ext cx="3802809" cy="41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1919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@hazruido_online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95476" y="3400615"/>
            <a:ext cx="2097048" cy="8308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2"/>
              </a:lnSpc>
              <a:spcBef>
                <a:spcPct val="0"/>
              </a:spcBef>
            </a:pPr>
            <a:r>
              <a:rPr lang="en-US" b="true" sz="5899">
                <a:solidFill>
                  <a:srgbClr val="FF66C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Hiato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40473" y="4721482"/>
            <a:ext cx="11912163" cy="880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54"/>
              </a:lnSpc>
              <a:spcBef>
                <a:spcPct val="0"/>
              </a:spcBef>
            </a:pPr>
            <a:r>
              <a:rPr lang="en-US" b="true" sz="2713" strike="noStrike" u="none">
                <a:solidFill>
                  <a:srgbClr val="5941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 una vocal débil (i, u) suena más fuerte que una fuerte (a, e, o), ponle tilde siempre para romper el diptongo.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8418997" y="7407876"/>
            <a:ext cx="977557" cy="549876"/>
          </a:xfrm>
          <a:custGeom>
            <a:avLst/>
            <a:gdLst/>
            <a:ahLst/>
            <a:cxnLst/>
            <a:rect r="r" b="b" t="t" l="l"/>
            <a:pathLst>
              <a:path h="549876" w="977557">
                <a:moveTo>
                  <a:pt x="0" y="0"/>
                </a:moveTo>
                <a:lnTo>
                  <a:pt x="977558" y="0"/>
                </a:lnTo>
                <a:lnTo>
                  <a:pt x="977558" y="549877"/>
                </a:lnTo>
                <a:lnTo>
                  <a:pt x="0" y="549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569061" y="6606693"/>
            <a:ext cx="977557" cy="549876"/>
          </a:xfrm>
          <a:custGeom>
            <a:avLst/>
            <a:gdLst/>
            <a:ahLst/>
            <a:cxnLst/>
            <a:rect r="r" b="b" t="t" l="l"/>
            <a:pathLst>
              <a:path h="549876" w="977557">
                <a:moveTo>
                  <a:pt x="0" y="0"/>
                </a:moveTo>
                <a:lnTo>
                  <a:pt x="977558" y="0"/>
                </a:lnTo>
                <a:lnTo>
                  <a:pt x="977558" y="549876"/>
                </a:lnTo>
                <a:lnTo>
                  <a:pt x="0" y="549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418997" y="9053614"/>
            <a:ext cx="977557" cy="549876"/>
          </a:xfrm>
          <a:custGeom>
            <a:avLst/>
            <a:gdLst/>
            <a:ahLst/>
            <a:cxnLst/>
            <a:rect r="r" b="b" t="t" l="l"/>
            <a:pathLst>
              <a:path h="549876" w="977557">
                <a:moveTo>
                  <a:pt x="0" y="0"/>
                </a:moveTo>
                <a:lnTo>
                  <a:pt x="977558" y="0"/>
                </a:lnTo>
                <a:lnTo>
                  <a:pt x="977558" y="549876"/>
                </a:lnTo>
                <a:lnTo>
                  <a:pt x="0" y="549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569061" y="8252431"/>
            <a:ext cx="977557" cy="549876"/>
          </a:xfrm>
          <a:custGeom>
            <a:avLst/>
            <a:gdLst/>
            <a:ahLst/>
            <a:cxnLst/>
            <a:rect r="r" b="b" t="t" l="l"/>
            <a:pathLst>
              <a:path h="549876" w="977557">
                <a:moveTo>
                  <a:pt x="0" y="0"/>
                </a:moveTo>
                <a:lnTo>
                  <a:pt x="977558" y="0"/>
                </a:lnTo>
                <a:lnTo>
                  <a:pt x="977558" y="549876"/>
                </a:lnTo>
                <a:lnTo>
                  <a:pt x="0" y="5498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5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76859" t="0" r="-102643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5475142" y="6496050"/>
            <a:ext cx="6794881" cy="3231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2"/>
              </a:lnSpc>
            </a:pPr>
            <a:r>
              <a:rPr lang="en-US" sz="589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Río</a:t>
            </a:r>
          </a:p>
          <a:p>
            <a:pPr algn="ctr">
              <a:lnSpc>
                <a:spcPts val="6312"/>
              </a:lnSpc>
            </a:pPr>
            <a:r>
              <a:rPr lang="en-US" sz="589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Maíz</a:t>
            </a:r>
          </a:p>
          <a:p>
            <a:pPr algn="ctr">
              <a:lnSpc>
                <a:spcPts val="6312"/>
              </a:lnSpc>
            </a:pPr>
            <a:r>
              <a:rPr lang="en-US" sz="589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Grúa</a:t>
            </a:r>
          </a:p>
          <a:p>
            <a:pPr algn="ctr">
              <a:lnSpc>
                <a:spcPts val="6312"/>
              </a:lnSpc>
            </a:pPr>
            <a:r>
              <a:rPr lang="en-US" sz="589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María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9691122" y="6429375"/>
            <a:ext cx="501402" cy="499313"/>
          </a:xfrm>
          <a:custGeom>
            <a:avLst/>
            <a:gdLst/>
            <a:ahLst/>
            <a:cxnLst/>
            <a:rect r="r" b="b" t="t" l="l"/>
            <a:pathLst>
              <a:path h="499313" w="501402">
                <a:moveTo>
                  <a:pt x="0" y="0"/>
                </a:moveTo>
                <a:lnTo>
                  <a:pt x="501402" y="0"/>
                </a:lnTo>
                <a:lnTo>
                  <a:pt x="501402" y="499313"/>
                </a:lnTo>
                <a:lnTo>
                  <a:pt x="0" y="499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9691122" y="7233488"/>
            <a:ext cx="501402" cy="499313"/>
          </a:xfrm>
          <a:custGeom>
            <a:avLst/>
            <a:gdLst/>
            <a:ahLst/>
            <a:cxnLst/>
            <a:rect r="r" b="b" t="t" l="l"/>
            <a:pathLst>
              <a:path h="499313" w="501402">
                <a:moveTo>
                  <a:pt x="0" y="0"/>
                </a:moveTo>
                <a:lnTo>
                  <a:pt x="501402" y="0"/>
                </a:lnTo>
                <a:lnTo>
                  <a:pt x="501402" y="499313"/>
                </a:lnTo>
                <a:lnTo>
                  <a:pt x="0" y="499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691122" y="8075113"/>
            <a:ext cx="501402" cy="499313"/>
          </a:xfrm>
          <a:custGeom>
            <a:avLst/>
            <a:gdLst/>
            <a:ahLst/>
            <a:cxnLst/>
            <a:rect r="r" b="b" t="t" l="l"/>
            <a:pathLst>
              <a:path h="499313" w="501402">
                <a:moveTo>
                  <a:pt x="0" y="0"/>
                </a:moveTo>
                <a:lnTo>
                  <a:pt x="501402" y="0"/>
                </a:lnTo>
                <a:lnTo>
                  <a:pt x="501402" y="499313"/>
                </a:lnTo>
                <a:lnTo>
                  <a:pt x="0" y="499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691122" y="8879226"/>
            <a:ext cx="501402" cy="499313"/>
          </a:xfrm>
          <a:custGeom>
            <a:avLst/>
            <a:gdLst/>
            <a:ahLst/>
            <a:cxnLst/>
            <a:rect r="r" b="b" t="t" l="l"/>
            <a:pathLst>
              <a:path h="499313" w="501402">
                <a:moveTo>
                  <a:pt x="0" y="0"/>
                </a:moveTo>
                <a:lnTo>
                  <a:pt x="501402" y="0"/>
                </a:lnTo>
                <a:lnTo>
                  <a:pt x="501402" y="499312"/>
                </a:lnTo>
                <a:lnTo>
                  <a:pt x="0" y="4993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2714625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83416" t="0" r="-83416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98964" y="5040566"/>
            <a:ext cx="3690072" cy="2777618"/>
          </a:xfrm>
          <a:custGeom>
            <a:avLst/>
            <a:gdLst/>
            <a:ahLst/>
            <a:cxnLst/>
            <a:rect r="r" b="b" t="t" l="l"/>
            <a:pathLst>
              <a:path h="2777618" w="3690072">
                <a:moveTo>
                  <a:pt x="0" y="0"/>
                </a:moveTo>
                <a:lnTo>
                  <a:pt x="3690072" y="0"/>
                </a:lnTo>
                <a:lnTo>
                  <a:pt x="3690072" y="2777618"/>
                </a:lnTo>
                <a:lnTo>
                  <a:pt x="0" y="2777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8000"/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746559" y="2294589"/>
            <a:ext cx="6794881" cy="2393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26"/>
              </a:lnSpc>
            </a:pPr>
            <a:r>
              <a:rPr lang="en-US" sz="5819">
                <a:solidFill>
                  <a:srgbClr val="594100"/>
                </a:solidFill>
                <a:latin typeface="Biro Script Plus"/>
                <a:ea typeface="Biro Script Plus"/>
                <a:cs typeface="Biro Script Plus"/>
                <a:sym typeface="Biro Script Plus"/>
              </a:rPr>
              <a:t>¿Puedes poner cuatro ejemplos de cada tipo de palabra?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136995" y="10830888"/>
            <a:ext cx="3802809" cy="4118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1919">
                <a:solidFill>
                  <a:srgbClr val="594100"/>
                </a:solidFill>
                <a:latin typeface="Poppins"/>
                <a:ea typeface="Poppins"/>
                <a:cs typeface="Poppins"/>
                <a:sym typeface="Poppins"/>
              </a:rPr>
              <a:t>@hazruido_online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5405971" y="8070695"/>
            <a:ext cx="7264856" cy="1339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54"/>
              </a:lnSpc>
              <a:spcBef>
                <a:spcPct val="0"/>
              </a:spcBef>
            </a:pPr>
            <a:r>
              <a:rPr lang="en-US" b="true" sz="2713">
                <a:solidFill>
                  <a:srgbClr val="E646A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Puede corregirte tu compañero/a y después ver si estáis de acuerdo y descubrir la respuesta correcta.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DAHE8w-ei2E</dc:identifier>
  <dcterms:modified xsi:type="dcterms:W3CDTF">2011-08-01T06:04:30Z</dcterms:modified>
  <cp:revision>1</cp:revision>
  <dc:title>Domina las tildes en un minuto con</dc:title>
</cp:coreProperties>
</file>